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312cb2cd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312cb2cd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312cb2cdc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312cb2cdc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312cb2cd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312cb2cd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Daniyal: This IMAN operates 6 days a week to </a:t>
            </a:r>
            <a:r>
              <a:rPr lang="en"/>
              <a:t>provide. Other than just providing food they host workshops regarding health and nutritions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312cb2cd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312cb2cd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312cb2cdc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312cb2cdc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312cb2cd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312cb2cd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312cb2c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312cb2c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Bilal:</a:t>
            </a:r>
            <a:endParaRPr sz="1400"/>
          </a:p>
          <a:p>
            <a:pPr indent="0" lvl="0" marL="0" rtl="0" algn="l">
              <a:spcBef>
                <a:spcPts val="0"/>
              </a:spcBef>
              <a:spcAft>
                <a:spcPts val="0"/>
              </a:spcAft>
              <a:buNone/>
            </a:pPr>
            <a:r>
              <a:rPr lang="en" sz="1400"/>
              <a:t>IMAN is dedicated to serving urban communities, addressing deep-rooted issues of systemic poverty, and seeking social change through comprehensive community development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organization employs a holistic approach to community building, integrating aspects of health, arts and culture, and leadership development.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Community Engagement: IMAN's initiatives are deeply rooted in the principle of community collaboration,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IMAN Food and Wellness Center promotes health and wellness to local residents. They partner with the Greater Chicago Food Depository to bring a “client choice” food distribution 3 days a week as well as organize soup kitchens and community events</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312cb2cd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312cb2cd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Our purpose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312cb2cd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312cb2cd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food item demand using historical data and demographics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312cb2cd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312cb2cd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Streamline</a:t>
            </a:r>
            <a:r>
              <a:rPr lang="en"/>
              <a:t> operations to reduce waste and ensure that resources are being used correctly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Enables food banks to make informed decisions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Scalability for food bank to be able to grow and match increasing demand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Improved Access for underprivileged communities and fight food insecurity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312cb2cd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312cb2cd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312cb2cd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312cb2cd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312cb2cd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312cb2cd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Context DIAGRAM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312cb2cdc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312cb2cd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imancentral.org/chicago/" TargetMode="External"/><Relationship Id="rId4" Type="http://schemas.openxmlformats.org/officeDocument/2006/relationships/hyperlink" Target="https://www.foxbusiness.com/economy/food-banks-serving-more-people-inflation" TargetMode="External"/><Relationship Id="rId5" Type="http://schemas.openxmlformats.org/officeDocument/2006/relationships/hyperlink" Target="https://www.chicagosfoodbank.org/blog/in-west-englewood-a-new-food-pantry-opens-at-corner-of-hope-and-heartache/" TargetMode="External"/><Relationship Id="rId6" Type="http://schemas.openxmlformats.org/officeDocument/2006/relationships/hyperlink" Target="https://www.imancentral.org/chicago/organizing-advocacy/food-ecosystems/" TargetMode="External"/><Relationship Id="rId7" Type="http://schemas.openxmlformats.org/officeDocument/2006/relationships/hyperlink" Target="https://map.lisc-cnda.org/2022/cnda/the-iman-food-and-wellness-center" TargetMode="External"/><Relationship Id="rId8" Type="http://schemas.openxmlformats.org/officeDocument/2006/relationships/hyperlink" Target="https://abc7chicago.com/hunger-chicago-englewood-food-pantry/1130901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jpg"/><Relationship Id="rId5" Type="http://schemas.openxmlformats.org/officeDocument/2006/relationships/image" Target="../media/image2.png"/><Relationship Id="rId6" Type="http://schemas.openxmlformats.org/officeDocument/2006/relationships/image" Target="../media/image8.jp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51425" y="591525"/>
            <a:ext cx="6015900" cy="26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WeAllocate:</a:t>
            </a:r>
            <a:endParaRPr/>
          </a:p>
          <a:p>
            <a:pPr indent="0" lvl="0" marL="0" rtl="0" algn="l">
              <a:spcBef>
                <a:spcPts val="0"/>
              </a:spcBef>
              <a:spcAft>
                <a:spcPts val="0"/>
              </a:spcAft>
              <a:buNone/>
            </a:pPr>
            <a:r>
              <a:rPr lang="en" sz="2500"/>
              <a:t>A resource optimizer for a better tomorrow</a:t>
            </a:r>
            <a:endParaRPr sz="2500"/>
          </a:p>
          <a:p>
            <a:pPr indent="0" lvl="0" marL="0" rtl="0" algn="l">
              <a:spcBef>
                <a:spcPts val="0"/>
              </a:spcBef>
              <a:spcAft>
                <a:spcPts val="0"/>
              </a:spcAft>
              <a:buNone/>
            </a:pPr>
            <a:r>
              <a:t/>
            </a:r>
            <a:endParaRPr sz="1300"/>
          </a:p>
        </p:txBody>
      </p:sp>
      <p:sp>
        <p:nvSpPr>
          <p:cNvPr id="135" name="Google Shape;135;p13"/>
          <p:cNvSpPr txBox="1"/>
          <p:nvPr>
            <p:ph idx="1" type="subTitle"/>
          </p:nvPr>
        </p:nvSpPr>
        <p:spPr>
          <a:xfrm>
            <a:off x="4572000" y="3215600"/>
            <a:ext cx="4110000" cy="8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3: </a:t>
            </a:r>
            <a:r>
              <a:rPr lang="en"/>
              <a:t>Bilal Naseer, David Cardenas, Daniyal Khan, Umar Khan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Constraints</a:t>
            </a:r>
            <a:endParaRPr/>
          </a:p>
        </p:txBody>
      </p:sp>
      <p:sp>
        <p:nvSpPr>
          <p:cNvPr id="199" name="Google Shape;199;p22"/>
          <p:cNvSpPr txBox="1"/>
          <p:nvPr>
            <p:ph idx="1" type="body"/>
          </p:nvPr>
        </p:nvSpPr>
        <p:spPr>
          <a:xfrm>
            <a:off x="831600" y="1069850"/>
            <a:ext cx="7970700" cy="2911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500"/>
              <a:t>C</a:t>
            </a:r>
            <a:r>
              <a:rPr lang="en" sz="1500"/>
              <a:t>loud-based application accessible via web browsers due to limited hardware capability of IMAN</a:t>
            </a:r>
            <a:endParaRPr sz="1500"/>
          </a:p>
          <a:p>
            <a:pPr indent="-323850" lvl="0" marL="457200" rtl="0" algn="just">
              <a:spcBef>
                <a:spcPts val="0"/>
              </a:spcBef>
              <a:spcAft>
                <a:spcPts val="0"/>
              </a:spcAft>
              <a:buSzPts val="1500"/>
              <a:buChar char="●"/>
            </a:pPr>
            <a:r>
              <a:rPr lang="en" sz="1500"/>
              <a:t>Feature a user-friendly dashboard with interactive data visualization capabilities</a:t>
            </a:r>
            <a:endParaRPr sz="1500"/>
          </a:p>
          <a:p>
            <a:pPr indent="-323850" lvl="0" marL="457200" rtl="0" algn="just">
              <a:spcBef>
                <a:spcPts val="0"/>
              </a:spcBef>
              <a:spcAft>
                <a:spcPts val="0"/>
              </a:spcAft>
              <a:buSzPts val="1500"/>
              <a:buChar char="●"/>
            </a:pPr>
            <a:r>
              <a:rPr lang="en" sz="1500"/>
              <a:t>Incorporate role-based users to allow different degrees of user access</a:t>
            </a:r>
            <a:endParaRPr sz="1500"/>
          </a:p>
          <a:p>
            <a:pPr indent="-323850" lvl="0" marL="457200" rtl="0" algn="just">
              <a:spcBef>
                <a:spcPts val="0"/>
              </a:spcBef>
              <a:spcAft>
                <a:spcPts val="0"/>
              </a:spcAft>
              <a:buSzPts val="1500"/>
              <a:buChar char="●"/>
            </a:pPr>
            <a:r>
              <a:rPr lang="en" sz="1500"/>
              <a:t>Designed with scalability in mind to ensure permanent foundation of community support</a:t>
            </a:r>
            <a:endParaRPr sz="1500"/>
          </a:p>
          <a:p>
            <a:pPr indent="-323850" lvl="0" marL="457200" rtl="0" algn="just">
              <a:spcBef>
                <a:spcPts val="0"/>
              </a:spcBef>
              <a:spcAft>
                <a:spcPts val="0"/>
              </a:spcAft>
              <a:buSzPts val="1500"/>
              <a:buChar char="●"/>
            </a:pPr>
            <a:r>
              <a:rPr lang="en" sz="1500"/>
              <a:t>Ideally launch before peak season </a:t>
            </a:r>
            <a:endParaRPr sz="1500"/>
          </a:p>
          <a:p>
            <a:pPr indent="-323850" lvl="0" marL="457200" rtl="0" algn="just">
              <a:spcBef>
                <a:spcPts val="0"/>
              </a:spcBef>
              <a:spcAft>
                <a:spcPts val="0"/>
              </a:spcAft>
              <a:buSzPts val="1500"/>
              <a:buChar char="●"/>
            </a:pPr>
            <a:r>
              <a:rPr lang="en" sz="1500"/>
              <a:t>Funding is limited due to non-profit status of IMAN and reliability of grants/donations</a:t>
            </a:r>
            <a:endParaRPr sz="1500"/>
          </a:p>
        </p:txBody>
      </p:sp>
      <p:pic>
        <p:nvPicPr>
          <p:cNvPr id="200" name="Google Shape;200;p22"/>
          <p:cNvPicPr preferRelativeResize="0"/>
          <p:nvPr/>
        </p:nvPicPr>
        <p:blipFill>
          <a:blip r:embed="rId3">
            <a:alphaModFix/>
          </a:blip>
          <a:stretch>
            <a:fillRect/>
          </a:stretch>
        </p:blipFill>
        <p:spPr>
          <a:xfrm>
            <a:off x="2762275" y="3055950"/>
            <a:ext cx="3698850" cy="184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 </a:t>
            </a:r>
            <a:endParaRPr/>
          </a:p>
        </p:txBody>
      </p:sp>
      <p:sp>
        <p:nvSpPr>
          <p:cNvPr id="206" name="Google Shape;206;p23"/>
          <p:cNvSpPr txBox="1"/>
          <p:nvPr>
            <p:ph idx="1" type="body"/>
          </p:nvPr>
        </p:nvSpPr>
        <p:spPr>
          <a:xfrm>
            <a:off x="1297500" y="910400"/>
            <a:ext cx="7038900" cy="2911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500"/>
              <a:t>Allocation Algorithm: The specific machine learning method used by WeAllocate to distribute resources within the IMAN food bank. </a:t>
            </a:r>
            <a:endParaRPr sz="1500"/>
          </a:p>
          <a:p>
            <a:pPr indent="-323850" lvl="0" marL="457200" rtl="0" algn="just">
              <a:spcBef>
                <a:spcPts val="0"/>
              </a:spcBef>
              <a:spcAft>
                <a:spcPts val="0"/>
              </a:spcAft>
              <a:buSzPts val="1500"/>
              <a:buChar char="●"/>
            </a:pPr>
            <a:r>
              <a:rPr lang="en" sz="1500"/>
              <a:t>Dashboard: The user interface of WeAllocate that presents data, allocation results, and system functionalities in an organized manner. </a:t>
            </a:r>
            <a:endParaRPr sz="1500"/>
          </a:p>
          <a:p>
            <a:pPr indent="-323850" lvl="0" marL="457200" rtl="0" algn="just">
              <a:spcBef>
                <a:spcPts val="0"/>
              </a:spcBef>
              <a:spcAft>
                <a:spcPts val="0"/>
              </a:spcAft>
              <a:buSzPts val="1500"/>
              <a:buChar char="●"/>
            </a:pPr>
            <a:r>
              <a:rPr lang="en" sz="1500"/>
              <a:t>Database: A structured collection of data in WeAllocate, storing information about resources, allocations, users. </a:t>
            </a:r>
            <a:endParaRPr sz="1500"/>
          </a:p>
          <a:p>
            <a:pPr indent="-323850" lvl="0" marL="457200" rtl="0" algn="just">
              <a:spcBef>
                <a:spcPts val="0"/>
              </a:spcBef>
              <a:spcAft>
                <a:spcPts val="0"/>
              </a:spcAft>
              <a:buSzPts val="1500"/>
              <a:buChar char="●"/>
            </a:pPr>
            <a:r>
              <a:rPr lang="en" sz="1500"/>
              <a:t>IMAN: Abbreviation for "Inner-City Muslim Action Network" The organization for which WeAllocate is being developed to manage and optimize the allocation of its resources.  </a:t>
            </a:r>
            <a:endParaRPr sz="1500"/>
          </a:p>
          <a:p>
            <a:pPr indent="-323850" lvl="0" marL="457200" rtl="0" algn="just">
              <a:spcBef>
                <a:spcPts val="0"/>
              </a:spcBef>
              <a:spcAft>
                <a:spcPts val="0"/>
              </a:spcAft>
              <a:buSzPts val="1500"/>
              <a:buChar char="●"/>
            </a:pPr>
            <a:r>
              <a:rPr lang="en" sz="1500"/>
              <a:t>Resource: Any tangible or intangible item managed by IMAN, such as food items or volunteer hours, that requires allocation via WeAllocate. </a:t>
            </a:r>
            <a:endParaRPr sz="1500"/>
          </a:p>
          <a:p>
            <a:pPr indent="0" lvl="0" marL="0" rtl="0" algn="l">
              <a:spcBef>
                <a:spcPts val="0"/>
              </a:spcBef>
              <a:spcAft>
                <a:spcPts val="120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Facts 								Assumptions</a:t>
            </a:r>
            <a:endParaRPr/>
          </a:p>
        </p:txBody>
      </p:sp>
      <p:sp>
        <p:nvSpPr>
          <p:cNvPr id="212" name="Google Shape;212;p24"/>
          <p:cNvSpPr txBox="1"/>
          <p:nvPr>
            <p:ph idx="1" type="body"/>
          </p:nvPr>
        </p:nvSpPr>
        <p:spPr>
          <a:xfrm>
            <a:off x="575400" y="1157450"/>
            <a:ext cx="3996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IMAN serves the inner-city communities of Chicago,  including marginalized groups, low-income families, and individuals from various ethnic backgrounds. </a:t>
            </a:r>
            <a:endParaRPr/>
          </a:p>
          <a:p>
            <a:pPr indent="-311150" lvl="0" marL="457200" rtl="0" algn="l">
              <a:spcBef>
                <a:spcPts val="0"/>
              </a:spcBef>
              <a:spcAft>
                <a:spcPts val="0"/>
              </a:spcAft>
              <a:buSzPts val="1300"/>
              <a:buChar char="●"/>
            </a:pPr>
            <a:r>
              <a:rPr lang="en"/>
              <a:t>The Food and Wellness Center operates six days a week, providing both fresh produce and non-perishable food items</a:t>
            </a:r>
            <a:endParaRPr/>
          </a:p>
          <a:p>
            <a:pPr indent="-311150" lvl="0" marL="457200" rtl="0" algn="l">
              <a:spcBef>
                <a:spcPts val="0"/>
              </a:spcBef>
              <a:spcAft>
                <a:spcPts val="0"/>
              </a:spcAft>
              <a:buSzPts val="1300"/>
              <a:buChar char="●"/>
            </a:pPr>
            <a:r>
              <a:rPr lang="en"/>
              <a:t>Engages with the community through health workshops, nutritional education sessions, and community-building events. </a:t>
            </a:r>
            <a:endParaRPr/>
          </a:p>
          <a:p>
            <a:pPr indent="-311150" lvl="0" marL="457200" rtl="0" algn="l">
              <a:spcBef>
                <a:spcPts val="0"/>
              </a:spcBef>
              <a:spcAft>
                <a:spcPts val="0"/>
              </a:spcAft>
              <a:buSzPts val="1300"/>
              <a:buChar char="●"/>
            </a:pPr>
            <a:r>
              <a:rPr lang="en"/>
              <a:t>Collaborates with businesses and other organizations for food sourcing</a:t>
            </a:r>
            <a:endParaRPr/>
          </a:p>
          <a:p>
            <a:pPr indent="-311150" lvl="0" marL="457200" rtl="0" algn="l">
              <a:spcBef>
                <a:spcPts val="0"/>
              </a:spcBef>
              <a:spcAft>
                <a:spcPts val="0"/>
              </a:spcAft>
              <a:buSzPts val="1300"/>
              <a:buChar char="●"/>
            </a:pPr>
            <a:r>
              <a:rPr lang="en"/>
              <a:t>Significantly supported by community volunteers. </a:t>
            </a:r>
            <a:endParaRPr/>
          </a:p>
          <a:p>
            <a:pPr indent="-311150" lvl="0" marL="457200" rtl="0" algn="l">
              <a:spcBef>
                <a:spcPts val="0"/>
              </a:spcBef>
              <a:spcAft>
                <a:spcPts val="0"/>
              </a:spcAft>
              <a:buSzPts val="1300"/>
              <a:buChar char="●"/>
            </a:pPr>
            <a:r>
              <a:rPr lang="en"/>
              <a:t>infrastructure comprising storage facilities, refrigeration units, and community spaces where beneficiaries and volunteers interact. </a:t>
            </a:r>
            <a:endParaRPr/>
          </a:p>
          <a:p>
            <a:pPr indent="0" lvl="0" marL="0" rtl="0" algn="l">
              <a:spcBef>
                <a:spcPts val="1200"/>
              </a:spcBef>
              <a:spcAft>
                <a:spcPts val="0"/>
              </a:spcAft>
              <a:buNone/>
            </a:pPr>
            <a:r>
              <a:t/>
            </a:r>
            <a:endParaRPr/>
          </a:p>
          <a:p>
            <a:pPr indent="0" lvl="0" marL="0" rtl="0" algn="l">
              <a:spcBef>
                <a:spcPts val="1200"/>
              </a:spcBef>
              <a:spcAft>
                <a:spcPts val="1200"/>
              </a:spcAft>
              <a:buSzPts val="275"/>
              <a:buNone/>
            </a:pPr>
            <a:r>
              <a:t/>
            </a:r>
            <a:endParaRPr sz="1200"/>
          </a:p>
        </p:txBody>
      </p:sp>
      <p:sp>
        <p:nvSpPr>
          <p:cNvPr id="213" name="Google Shape;213;p24"/>
          <p:cNvSpPr txBox="1"/>
          <p:nvPr>
            <p:ph idx="2" type="body"/>
          </p:nvPr>
        </p:nvSpPr>
        <p:spPr>
          <a:xfrm>
            <a:off x="5065475" y="1307850"/>
            <a:ext cx="3599700" cy="3243000"/>
          </a:xfrm>
          <a:prstGeom prst="rect">
            <a:avLst/>
          </a:prstGeom>
        </p:spPr>
        <p:txBody>
          <a:bodyPr anchorCtr="0" anchor="t" bIns="91425" lIns="91425" spcFirstLastPara="1" rIns="91425" wrap="square" tIns="91425">
            <a:noAutofit/>
          </a:bodyPr>
          <a:lstStyle/>
          <a:p>
            <a:pPr indent="-299561" lvl="0" marL="457200" rtl="0" algn="l">
              <a:lnSpc>
                <a:spcPct val="95000"/>
              </a:lnSpc>
              <a:spcBef>
                <a:spcPts val="0"/>
              </a:spcBef>
              <a:spcAft>
                <a:spcPts val="0"/>
              </a:spcAft>
              <a:buSzPts val="1118"/>
              <a:buChar char="●"/>
            </a:pPr>
            <a:r>
              <a:rPr lang="en" sz="1117"/>
              <a:t>Volunteers and staff at IMAN's Food and Wellness Center, have basic computer literacy. </a:t>
            </a:r>
            <a:endParaRPr sz="1117"/>
          </a:p>
          <a:p>
            <a:pPr indent="-299561" lvl="0" marL="457200" rtl="0" algn="l">
              <a:lnSpc>
                <a:spcPct val="95000"/>
              </a:lnSpc>
              <a:spcBef>
                <a:spcPts val="0"/>
              </a:spcBef>
              <a:spcAft>
                <a:spcPts val="0"/>
              </a:spcAft>
              <a:buSzPts val="1118"/>
              <a:buChar char="●"/>
            </a:pPr>
            <a:r>
              <a:rPr lang="en" sz="1117"/>
              <a:t>stable internet connectivity and devices</a:t>
            </a:r>
            <a:endParaRPr sz="1117"/>
          </a:p>
          <a:p>
            <a:pPr indent="-299561" lvl="0" marL="457200" rtl="0" algn="l">
              <a:lnSpc>
                <a:spcPct val="95000"/>
              </a:lnSpc>
              <a:spcBef>
                <a:spcPts val="0"/>
              </a:spcBef>
              <a:spcAft>
                <a:spcPts val="0"/>
              </a:spcAft>
              <a:buSzPts val="1118"/>
              <a:buChar char="●"/>
            </a:pPr>
            <a:r>
              <a:rPr lang="en" sz="1117"/>
              <a:t>Existing data related to food inventory, beneficiaries, and other relevant metrics</a:t>
            </a:r>
            <a:endParaRPr sz="1117"/>
          </a:p>
          <a:p>
            <a:pPr indent="-299561" lvl="0" marL="457200" rtl="0" algn="l">
              <a:lnSpc>
                <a:spcPct val="95000"/>
              </a:lnSpc>
              <a:spcBef>
                <a:spcPts val="0"/>
              </a:spcBef>
              <a:spcAft>
                <a:spcPts val="0"/>
              </a:spcAft>
              <a:buSzPts val="1118"/>
              <a:buChar char="●"/>
            </a:pPr>
            <a:r>
              <a:rPr lang="en" sz="1117"/>
              <a:t>Volunteer will commit to using the system consistently. </a:t>
            </a:r>
            <a:endParaRPr sz="1117"/>
          </a:p>
          <a:p>
            <a:pPr indent="-299561" lvl="0" marL="457200" rtl="0" algn="l">
              <a:lnSpc>
                <a:spcPct val="95000"/>
              </a:lnSpc>
              <a:spcBef>
                <a:spcPts val="0"/>
              </a:spcBef>
              <a:spcAft>
                <a:spcPts val="0"/>
              </a:spcAft>
              <a:buSzPts val="1118"/>
              <a:buChar char="●"/>
            </a:pPr>
            <a:r>
              <a:rPr lang="en" sz="1117"/>
              <a:t>Allocate necessary resources, both in terms of time and finances for deployment of WeAllocate. </a:t>
            </a:r>
            <a:endParaRPr sz="1117"/>
          </a:p>
          <a:p>
            <a:pPr indent="-299561" lvl="0" marL="457200" rtl="0" algn="l">
              <a:lnSpc>
                <a:spcPct val="95000"/>
              </a:lnSpc>
              <a:spcBef>
                <a:spcPts val="0"/>
              </a:spcBef>
              <a:spcAft>
                <a:spcPts val="0"/>
              </a:spcAft>
              <a:buSzPts val="1118"/>
              <a:buChar char="●"/>
            </a:pPr>
            <a:r>
              <a:rPr lang="en" sz="1117"/>
              <a:t>The community will positively receive the introduction of a digital system, understanding it as a move towards efficiency and better service. </a:t>
            </a:r>
            <a:endParaRPr sz="1117"/>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this application help IMAN food and wellness center ?</a:t>
            </a:r>
            <a:endParaRPr/>
          </a:p>
          <a:p>
            <a:pPr indent="0" lvl="0" marL="0" rtl="0" algn="l">
              <a:spcBef>
                <a:spcPts val="0"/>
              </a:spcBef>
              <a:spcAft>
                <a:spcPts val="0"/>
              </a:spcAft>
              <a:buNone/>
            </a:pPr>
            <a:r>
              <a:t/>
            </a:r>
            <a:endParaRPr/>
          </a:p>
        </p:txBody>
      </p:sp>
      <p:sp>
        <p:nvSpPr>
          <p:cNvPr id="219" name="Google Shape;219;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Help IMAN optimize their food distribution operations</a:t>
            </a:r>
            <a:endParaRPr sz="1900"/>
          </a:p>
          <a:p>
            <a:pPr indent="-349250" lvl="0" marL="457200" rtl="0" algn="l">
              <a:spcBef>
                <a:spcPts val="0"/>
              </a:spcBef>
              <a:spcAft>
                <a:spcPts val="0"/>
              </a:spcAft>
              <a:buSzPts val="1900"/>
              <a:buChar char="●"/>
            </a:pPr>
            <a:r>
              <a:rPr lang="en" sz="1900"/>
              <a:t>Manage their food inventory more effectively</a:t>
            </a:r>
            <a:endParaRPr sz="1900"/>
          </a:p>
          <a:p>
            <a:pPr indent="-349250" lvl="0" marL="457200" rtl="0" algn="l">
              <a:spcBef>
                <a:spcPts val="0"/>
              </a:spcBef>
              <a:spcAft>
                <a:spcPts val="0"/>
              </a:spcAft>
              <a:buSzPts val="1900"/>
              <a:buChar char="●"/>
            </a:pPr>
            <a:r>
              <a:rPr lang="en" sz="1900"/>
              <a:t>Real-time updates on resource allocation trends</a:t>
            </a:r>
            <a:endParaRPr sz="1900"/>
          </a:p>
          <a:p>
            <a:pPr indent="-349250" lvl="0" marL="457200" rtl="0" algn="l">
              <a:spcBef>
                <a:spcPts val="0"/>
              </a:spcBef>
              <a:spcAft>
                <a:spcPts val="0"/>
              </a:spcAft>
              <a:buSzPts val="1900"/>
              <a:buChar char="●"/>
            </a:pPr>
            <a:r>
              <a:rPr lang="en" sz="1900"/>
              <a:t>Data Driven Decisions for a stable future</a:t>
            </a:r>
            <a:endParaRPr sz="1900"/>
          </a:p>
          <a:p>
            <a:pPr indent="-349250" lvl="0" marL="457200" rtl="0" algn="l">
              <a:spcBef>
                <a:spcPts val="0"/>
              </a:spcBef>
              <a:spcAft>
                <a:spcPts val="0"/>
              </a:spcAft>
              <a:buSzPts val="1900"/>
              <a:buChar char="●"/>
            </a:pPr>
            <a:r>
              <a:rPr lang="en" sz="1900"/>
              <a:t>Forecast demand to </a:t>
            </a:r>
            <a:r>
              <a:rPr lang="en" sz="1900"/>
              <a:t>accommodate community events</a:t>
            </a:r>
            <a:endParaRPr sz="1900"/>
          </a:p>
          <a:p>
            <a:pPr indent="-349250" lvl="0" marL="457200" rtl="0" algn="l">
              <a:spcBef>
                <a:spcPts val="0"/>
              </a:spcBef>
              <a:spcAft>
                <a:spcPts val="0"/>
              </a:spcAft>
              <a:buSzPts val="1900"/>
              <a:buChar char="●"/>
            </a:pPr>
            <a:r>
              <a:rPr lang="en" sz="1900"/>
              <a:t>Assist with </a:t>
            </a:r>
            <a:r>
              <a:rPr lang="en" sz="1900"/>
              <a:t>managing larger scale community support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264425" y="3606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 conventions</a:t>
            </a:r>
            <a:endParaRPr/>
          </a:p>
        </p:txBody>
      </p:sp>
      <p:sp>
        <p:nvSpPr>
          <p:cNvPr id="225" name="Google Shape;225;p26"/>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b="1" lang="en" sz="1200"/>
              <a:t>Beneficiaries</a:t>
            </a:r>
            <a:r>
              <a:rPr lang="en" sz="1200"/>
              <a:t>: The primary end-users of the resources allocated by WeAllocate. Their needs can vary based on individual circumstances, seasonality, and community events. Understanding their consumption patterns, preferences, and feedback is crucial for optimizing resource allocation. </a:t>
            </a:r>
            <a:endParaRPr sz="1200"/>
          </a:p>
          <a:p>
            <a:pPr indent="-304800" lvl="0" marL="457200" rtl="0" algn="just">
              <a:spcBef>
                <a:spcPts val="0"/>
              </a:spcBef>
              <a:spcAft>
                <a:spcPts val="0"/>
              </a:spcAft>
              <a:buSzPts val="1200"/>
              <a:buChar char="●"/>
            </a:pPr>
            <a:r>
              <a:rPr b="1" lang="en" sz="1200"/>
              <a:t>Staff and Volunteers</a:t>
            </a:r>
            <a:r>
              <a:rPr lang="en" sz="1200"/>
              <a:t>: directly interacting with beneficiaries and handling the day-to-day operations of the Food and Wellness Center. Their insights, observations, and feedback are needed for refining the WeAllocate system. They can also identify anomalies or urgent requirements that might not be immediately evident from data alone. </a:t>
            </a:r>
            <a:endParaRPr sz="1200"/>
          </a:p>
          <a:p>
            <a:pPr indent="-304800" lvl="0" marL="457200" rtl="0" algn="just">
              <a:spcBef>
                <a:spcPts val="0"/>
              </a:spcBef>
              <a:spcAft>
                <a:spcPts val="0"/>
              </a:spcAft>
              <a:buSzPts val="1200"/>
              <a:buChar char="●"/>
            </a:pPr>
            <a:r>
              <a:rPr b="1" lang="en" sz="1200"/>
              <a:t>Donors</a:t>
            </a:r>
            <a:r>
              <a:rPr lang="en" sz="1200"/>
              <a:t>: Entities or individuals donating food items or funds to IMAN's Food and Wellness Center. </a:t>
            </a:r>
            <a:endParaRPr sz="1200"/>
          </a:p>
          <a:p>
            <a:pPr indent="-304800" lvl="0" marL="457200" rtl="0" algn="just">
              <a:spcBef>
                <a:spcPts val="0"/>
              </a:spcBef>
              <a:spcAft>
                <a:spcPts val="0"/>
              </a:spcAft>
              <a:buSzPts val="1200"/>
              <a:buChar char="●"/>
            </a:pPr>
            <a:r>
              <a:rPr b="1" lang="en" sz="1200"/>
              <a:t>Community Events</a:t>
            </a:r>
            <a:r>
              <a:rPr lang="en" sz="1200"/>
              <a:t>: Local events, holidays, or community gatherings can influence demand. </a:t>
            </a:r>
            <a:endParaRPr sz="1200"/>
          </a:p>
          <a:p>
            <a:pPr indent="-304800" lvl="0" marL="457200" rtl="0" algn="just">
              <a:spcBef>
                <a:spcPts val="0"/>
              </a:spcBef>
              <a:spcAft>
                <a:spcPts val="0"/>
              </a:spcAft>
              <a:buSzPts val="1200"/>
              <a:buChar char="●"/>
            </a:pPr>
            <a:r>
              <a:rPr b="1" lang="en" sz="1200"/>
              <a:t>Inventory Management</a:t>
            </a:r>
            <a:r>
              <a:rPr lang="en" sz="1200"/>
              <a:t>: IMAN's Food and Wellness Center might be using existing systems for inventory management, feedback collection, or donor management. Ensuring seamless integration with these systems is crucial for the holistic functioning of WeAllocate. </a:t>
            </a:r>
            <a:br>
              <a:rPr lang="en" sz="1200"/>
            </a:br>
            <a:r>
              <a:rPr lang="en" sz="1200"/>
              <a:t> </a:t>
            </a:r>
            <a:endParaRPr sz="1200"/>
          </a:p>
          <a:p>
            <a:pPr indent="0" lvl="0" marL="457200" rtl="0" algn="l">
              <a:spcBef>
                <a:spcPts val="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31" name="Google Shape;231;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https://www.imancentral.org/chicago/</a:t>
            </a:r>
            <a:endParaRPr/>
          </a:p>
          <a:p>
            <a:pPr indent="0" lvl="0" marL="0" rtl="0" algn="l">
              <a:spcBef>
                <a:spcPts val="1200"/>
              </a:spcBef>
              <a:spcAft>
                <a:spcPts val="0"/>
              </a:spcAft>
              <a:buNone/>
            </a:pPr>
            <a:r>
              <a:rPr lang="en" u="sng">
                <a:solidFill>
                  <a:schemeClr val="hlink"/>
                </a:solidFill>
                <a:hlinkClick r:id="rId4"/>
              </a:rPr>
              <a:t>https://www.foxbusiness.com/economy/food-banks-serving-more-people-inflation</a:t>
            </a:r>
            <a:endParaRPr/>
          </a:p>
          <a:p>
            <a:pPr indent="0" lvl="0" marL="0" rtl="0" algn="l">
              <a:spcBef>
                <a:spcPts val="1200"/>
              </a:spcBef>
              <a:spcAft>
                <a:spcPts val="0"/>
              </a:spcAft>
              <a:buNone/>
            </a:pPr>
            <a:r>
              <a:rPr lang="en" u="sng">
                <a:solidFill>
                  <a:schemeClr val="hlink"/>
                </a:solidFill>
                <a:hlinkClick r:id="rId5"/>
              </a:rPr>
              <a:t>https://www.chicagosfoodbank.org/blog/in-west-englewood-a-new-food-pantry-opens-at-corner-of-hope-and-heartache/</a:t>
            </a:r>
            <a:endParaRPr/>
          </a:p>
          <a:p>
            <a:pPr indent="0" lvl="0" marL="0" rtl="0" algn="l">
              <a:spcBef>
                <a:spcPts val="1200"/>
              </a:spcBef>
              <a:spcAft>
                <a:spcPts val="0"/>
              </a:spcAft>
              <a:buNone/>
            </a:pPr>
            <a:r>
              <a:rPr lang="en" u="sng">
                <a:solidFill>
                  <a:schemeClr val="hlink"/>
                </a:solidFill>
                <a:hlinkClick r:id="rId6"/>
              </a:rPr>
              <a:t>https://www.imancentral.org/chicago/organizing-advocacy/food-ecosystems/</a:t>
            </a:r>
            <a:endParaRPr/>
          </a:p>
          <a:p>
            <a:pPr indent="0" lvl="0" marL="0" rtl="0" algn="l">
              <a:spcBef>
                <a:spcPts val="1200"/>
              </a:spcBef>
              <a:spcAft>
                <a:spcPts val="0"/>
              </a:spcAft>
              <a:buNone/>
            </a:pPr>
            <a:r>
              <a:rPr lang="en" u="sng">
                <a:solidFill>
                  <a:schemeClr val="hlink"/>
                </a:solidFill>
                <a:hlinkClick r:id="rId7"/>
              </a:rPr>
              <a:t>https://map.lisc-cnda.org/2022/cnda/the-iman-food-and-wellness-center</a:t>
            </a:r>
            <a:endParaRPr/>
          </a:p>
          <a:p>
            <a:pPr indent="0" lvl="0" marL="0" rtl="0" algn="l">
              <a:spcBef>
                <a:spcPts val="1200"/>
              </a:spcBef>
              <a:spcAft>
                <a:spcPts val="1200"/>
              </a:spcAft>
              <a:buNone/>
            </a:pPr>
            <a:r>
              <a:rPr lang="en" u="sng">
                <a:solidFill>
                  <a:schemeClr val="hlink"/>
                </a:solidFill>
                <a:hlinkClick r:id="rId8"/>
              </a:rPr>
              <a:t>https://abc7chicago.com/hunger-chicago-englewood-food-pantry/11309013/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nvSpPr>
        <p:spPr>
          <a:xfrm>
            <a:off x="855850" y="1977500"/>
            <a:ext cx="7038900" cy="2433000"/>
          </a:xfrm>
          <a:prstGeom prst="rect">
            <a:avLst/>
          </a:prstGeom>
          <a:noFill/>
          <a:ln>
            <a:noFill/>
          </a:ln>
        </p:spPr>
        <p:txBody>
          <a:bodyPr anchorCtr="0" anchor="t" bIns="91425" lIns="91425" spcFirstLastPara="1" rIns="91425" wrap="square" tIns="91425">
            <a:noAutofit/>
          </a:bodyPr>
          <a:lstStyle/>
          <a:p>
            <a:pPr indent="-412750" lvl="0" marL="457200" rtl="0" algn="l">
              <a:spcBef>
                <a:spcPts val="0"/>
              </a:spcBef>
              <a:spcAft>
                <a:spcPts val="0"/>
              </a:spcAft>
              <a:buClr>
                <a:schemeClr val="lt1"/>
              </a:buClr>
              <a:buSzPts val="2900"/>
              <a:buFont typeface="Lato"/>
              <a:buChar char="●"/>
            </a:pPr>
            <a:r>
              <a:rPr lang="en" sz="2900">
                <a:solidFill>
                  <a:schemeClr val="lt1"/>
                </a:solidFill>
                <a:latin typeface="Lato"/>
                <a:ea typeface="Lato"/>
                <a:cs typeface="Lato"/>
                <a:sym typeface="Lato"/>
              </a:rPr>
              <a:t>Serves urban communities of Chicago</a:t>
            </a:r>
            <a:endParaRPr sz="2900">
              <a:solidFill>
                <a:schemeClr val="lt1"/>
              </a:solidFill>
              <a:latin typeface="Lato"/>
              <a:ea typeface="Lato"/>
              <a:cs typeface="Lato"/>
              <a:sym typeface="Lato"/>
            </a:endParaRPr>
          </a:p>
          <a:p>
            <a:pPr indent="-412750" lvl="0" marL="457200" rtl="0" algn="l">
              <a:spcBef>
                <a:spcPts val="0"/>
              </a:spcBef>
              <a:spcAft>
                <a:spcPts val="0"/>
              </a:spcAft>
              <a:buClr>
                <a:schemeClr val="lt1"/>
              </a:buClr>
              <a:buSzPts val="2900"/>
              <a:buFont typeface="Lato"/>
              <a:buChar char="●"/>
            </a:pPr>
            <a:r>
              <a:rPr lang="en" sz="2900">
                <a:solidFill>
                  <a:schemeClr val="lt1"/>
                </a:solidFill>
                <a:latin typeface="Lato"/>
                <a:ea typeface="Lato"/>
                <a:cs typeface="Lato"/>
                <a:sym typeface="Lato"/>
              </a:rPr>
              <a:t>Community Engagement</a:t>
            </a:r>
            <a:endParaRPr sz="2900">
              <a:solidFill>
                <a:schemeClr val="lt1"/>
              </a:solidFill>
              <a:latin typeface="Lato"/>
              <a:ea typeface="Lato"/>
              <a:cs typeface="Lato"/>
              <a:sym typeface="Lato"/>
            </a:endParaRPr>
          </a:p>
          <a:p>
            <a:pPr indent="-412750" lvl="0" marL="457200" rtl="0" algn="l">
              <a:spcBef>
                <a:spcPts val="0"/>
              </a:spcBef>
              <a:spcAft>
                <a:spcPts val="0"/>
              </a:spcAft>
              <a:buClr>
                <a:schemeClr val="lt1"/>
              </a:buClr>
              <a:buSzPts val="2900"/>
              <a:buFont typeface="Lato"/>
              <a:buChar char="●"/>
            </a:pPr>
            <a:r>
              <a:rPr lang="en" sz="2900">
                <a:solidFill>
                  <a:schemeClr val="lt1"/>
                </a:solidFill>
                <a:latin typeface="Lato"/>
                <a:ea typeface="Lato"/>
                <a:cs typeface="Lato"/>
                <a:sym typeface="Lato"/>
              </a:rPr>
              <a:t>Food and Wellness Center</a:t>
            </a:r>
            <a:endParaRPr sz="2900">
              <a:solidFill>
                <a:schemeClr val="lt1"/>
              </a:solidFill>
              <a:latin typeface="Lato"/>
              <a:ea typeface="Lato"/>
              <a:cs typeface="Lato"/>
              <a:sym typeface="Lato"/>
            </a:endParaRPr>
          </a:p>
          <a:p>
            <a:pPr indent="-412750" lvl="0" marL="457200" rtl="0" algn="l">
              <a:spcBef>
                <a:spcPts val="0"/>
              </a:spcBef>
              <a:spcAft>
                <a:spcPts val="0"/>
              </a:spcAft>
              <a:buClr>
                <a:schemeClr val="lt1"/>
              </a:buClr>
              <a:buSzPts val="2900"/>
              <a:buFont typeface="Lato"/>
              <a:buChar char="●"/>
            </a:pPr>
            <a:r>
              <a:rPr lang="en" sz="2900">
                <a:solidFill>
                  <a:schemeClr val="lt1"/>
                </a:solidFill>
                <a:latin typeface="Lato"/>
                <a:ea typeface="Lato"/>
                <a:cs typeface="Lato"/>
                <a:sym typeface="Lato"/>
              </a:rPr>
              <a:t>Promote health and growth</a:t>
            </a:r>
            <a:endParaRPr sz="2900">
              <a:solidFill>
                <a:schemeClr val="lt1"/>
              </a:solidFill>
              <a:latin typeface="Lato"/>
              <a:ea typeface="Lato"/>
              <a:cs typeface="Lato"/>
              <a:sym typeface="Lato"/>
            </a:endParaRPr>
          </a:p>
          <a:p>
            <a:pPr indent="-412750" lvl="0" marL="457200" rtl="0" algn="l">
              <a:spcBef>
                <a:spcPts val="0"/>
              </a:spcBef>
              <a:spcAft>
                <a:spcPts val="0"/>
              </a:spcAft>
              <a:buClr>
                <a:schemeClr val="lt1"/>
              </a:buClr>
              <a:buSzPts val="2900"/>
              <a:buFont typeface="Lato"/>
              <a:buChar char="●"/>
            </a:pPr>
            <a:r>
              <a:rPr lang="en" sz="2900">
                <a:solidFill>
                  <a:schemeClr val="lt1"/>
                </a:solidFill>
                <a:latin typeface="Lato"/>
                <a:ea typeface="Lato"/>
                <a:cs typeface="Lato"/>
                <a:sym typeface="Lato"/>
              </a:rPr>
              <a:t>Partner with others </a:t>
            </a:r>
            <a:endParaRPr sz="2900">
              <a:solidFill>
                <a:schemeClr val="lt1"/>
              </a:solidFill>
              <a:latin typeface="Lato"/>
              <a:ea typeface="Lato"/>
              <a:cs typeface="Lato"/>
              <a:sym typeface="Lato"/>
            </a:endParaRPr>
          </a:p>
        </p:txBody>
      </p:sp>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Who?</a:t>
            </a:r>
            <a:endParaRPr/>
          </a:p>
          <a:p>
            <a:pPr indent="0" lvl="0" marL="0" rtl="0" algn="l">
              <a:spcBef>
                <a:spcPts val="0"/>
              </a:spcBef>
              <a:spcAft>
                <a:spcPts val="0"/>
              </a:spcAft>
              <a:buNone/>
            </a:pPr>
            <a:r>
              <a:t/>
            </a:r>
            <a:endParaRPr/>
          </a:p>
        </p:txBody>
      </p:sp>
      <p:pic>
        <p:nvPicPr>
          <p:cNvPr id="142" name="Google Shape;142;p14"/>
          <p:cNvPicPr preferRelativeResize="0"/>
          <p:nvPr/>
        </p:nvPicPr>
        <p:blipFill>
          <a:blip r:embed="rId3">
            <a:alphaModFix/>
          </a:blip>
          <a:stretch>
            <a:fillRect/>
          </a:stretch>
        </p:blipFill>
        <p:spPr>
          <a:xfrm>
            <a:off x="1414013" y="981325"/>
            <a:ext cx="4328125" cy="84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of WeAllocate</a:t>
            </a:r>
            <a:endParaRPr/>
          </a:p>
        </p:txBody>
      </p:sp>
      <p:sp>
        <p:nvSpPr>
          <p:cNvPr id="148" name="Google Shape;148;p15"/>
          <p:cNvSpPr txBox="1"/>
          <p:nvPr>
            <p:ph idx="1" type="body"/>
          </p:nvPr>
        </p:nvSpPr>
        <p:spPr>
          <a:xfrm>
            <a:off x="1162925" y="1116150"/>
            <a:ext cx="4181400" cy="3429000"/>
          </a:xfrm>
          <a:prstGeom prst="rect">
            <a:avLst/>
          </a:prstGeom>
        </p:spPr>
        <p:txBody>
          <a:bodyPr anchorCtr="0" anchor="t" bIns="91425" lIns="91425" spcFirstLastPara="1" rIns="91425" wrap="square" tIns="91425">
            <a:normAutofit fontScale="25000" lnSpcReduction="20000"/>
          </a:bodyPr>
          <a:lstStyle/>
          <a:p>
            <a:pPr indent="-330200" lvl="0" marL="457200" rtl="0" algn="l">
              <a:spcBef>
                <a:spcPts val="0"/>
              </a:spcBef>
              <a:spcAft>
                <a:spcPts val="0"/>
              </a:spcAft>
              <a:buSzPct val="100000"/>
              <a:buChar char="●"/>
            </a:pPr>
            <a:r>
              <a:rPr lang="en" sz="6400"/>
              <a:t>Challenges Addressed for IMAN.</a:t>
            </a:r>
            <a:endParaRPr sz="6400"/>
          </a:p>
          <a:p>
            <a:pPr indent="-330200" lvl="1" marL="914400" rtl="0" algn="l">
              <a:spcBef>
                <a:spcPts val="0"/>
              </a:spcBef>
              <a:spcAft>
                <a:spcPts val="0"/>
              </a:spcAft>
              <a:buSzPct val="100000"/>
              <a:buChar char="○"/>
            </a:pPr>
            <a:r>
              <a:rPr lang="en" sz="6400"/>
              <a:t>Unpredictable demand</a:t>
            </a:r>
            <a:endParaRPr sz="6400"/>
          </a:p>
          <a:p>
            <a:pPr indent="-330200" lvl="1" marL="914400" rtl="0" algn="l">
              <a:spcBef>
                <a:spcPts val="0"/>
              </a:spcBef>
              <a:spcAft>
                <a:spcPts val="0"/>
              </a:spcAft>
              <a:buSzPct val="100000"/>
              <a:buChar char="○"/>
            </a:pPr>
            <a:r>
              <a:rPr lang="en" sz="6400"/>
              <a:t>Perishable item wastage</a:t>
            </a:r>
            <a:endParaRPr sz="6400"/>
          </a:p>
          <a:p>
            <a:pPr indent="-330200" lvl="1" marL="914400" rtl="0" algn="l">
              <a:spcBef>
                <a:spcPts val="0"/>
              </a:spcBef>
              <a:spcAft>
                <a:spcPts val="0"/>
              </a:spcAft>
              <a:buSzPct val="100000"/>
              <a:buChar char="○"/>
            </a:pPr>
            <a:r>
              <a:rPr lang="en" sz="6400"/>
              <a:t>Maximizing resource impact</a:t>
            </a:r>
            <a:endParaRPr sz="6400"/>
          </a:p>
          <a:p>
            <a:pPr indent="-330200" lvl="0" marL="457200" rtl="0" algn="l">
              <a:spcBef>
                <a:spcPts val="0"/>
              </a:spcBef>
              <a:spcAft>
                <a:spcPts val="0"/>
              </a:spcAft>
              <a:buSzPct val="100000"/>
              <a:buChar char="●"/>
            </a:pPr>
            <a:r>
              <a:rPr lang="en" sz="6400"/>
              <a:t>Improve </a:t>
            </a:r>
            <a:r>
              <a:rPr lang="en" sz="6400"/>
              <a:t>resource management in charitable food distribution</a:t>
            </a:r>
            <a:endParaRPr sz="6400"/>
          </a:p>
          <a:p>
            <a:pPr indent="-330200" lvl="0" marL="457200" rtl="0" algn="l">
              <a:spcBef>
                <a:spcPts val="0"/>
              </a:spcBef>
              <a:spcAft>
                <a:spcPts val="0"/>
              </a:spcAft>
              <a:buSzPct val="100000"/>
              <a:buChar char="●"/>
            </a:pPr>
            <a:r>
              <a:rPr lang="en" sz="6400"/>
              <a:t>Enhance resilience, efficiency, and impact</a:t>
            </a:r>
            <a:endParaRPr sz="6400"/>
          </a:p>
          <a:p>
            <a:pPr indent="-330200" lvl="0" marL="457200" rtl="0" algn="l">
              <a:spcBef>
                <a:spcPts val="0"/>
              </a:spcBef>
              <a:spcAft>
                <a:spcPts val="0"/>
              </a:spcAft>
              <a:buSzPct val="100000"/>
              <a:buChar char="●"/>
            </a:pPr>
            <a:r>
              <a:rPr lang="en" sz="6400"/>
              <a:t>Strategic Partnership with IMAN</a:t>
            </a:r>
            <a:endParaRPr sz="6400"/>
          </a:p>
          <a:p>
            <a:pPr indent="-330200" lvl="0" marL="457200" rtl="0" algn="l">
              <a:spcBef>
                <a:spcPts val="0"/>
              </a:spcBef>
              <a:spcAft>
                <a:spcPts val="0"/>
              </a:spcAft>
              <a:buSzPct val="100000"/>
              <a:buChar char="●"/>
            </a:pPr>
            <a:r>
              <a:rPr lang="en" sz="6400"/>
              <a:t>Leveraging expertise and resources for success</a:t>
            </a:r>
            <a:endParaRPr sz="6400"/>
          </a:p>
          <a:p>
            <a:pPr indent="-330200" lvl="0" marL="457200" rtl="0" algn="l">
              <a:spcBef>
                <a:spcPts val="0"/>
              </a:spcBef>
              <a:spcAft>
                <a:spcPts val="0"/>
              </a:spcAft>
              <a:buSzPct val="100000"/>
              <a:buChar char="●"/>
            </a:pPr>
            <a:r>
              <a:rPr lang="en" sz="6400"/>
              <a:t>Pioneering a movement by Revolutionizing charitable food distribution systems</a:t>
            </a:r>
            <a:endParaRPr sz="6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5344175" y="812325"/>
            <a:ext cx="3463101" cy="194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of the Project</a:t>
            </a:r>
            <a:endParaRPr/>
          </a:p>
        </p:txBody>
      </p:sp>
      <p:sp>
        <p:nvSpPr>
          <p:cNvPr id="155" name="Google Shape;155;p16"/>
          <p:cNvSpPr txBox="1"/>
          <p:nvPr>
            <p:ph idx="1" type="body"/>
          </p:nvPr>
        </p:nvSpPr>
        <p:spPr>
          <a:xfrm>
            <a:off x="1204325" y="1043675"/>
            <a:ext cx="39828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Predict food item demand using historical data and demographics</a:t>
            </a:r>
            <a:endParaRPr sz="2000"/>
          </a:p>
          <a:p>
            <a:pPr indent="-355600" lvl="0" marL="457200" rtl="0" algn="l">
              <a:spcBef>
                <a:spcPts val="0"/>
              </a:spcBef>
              <a:spcAft>
                <a:spcPts val="0"/>
              </a:spcAft>
              <a:buSzPts val="2000"/>
              <a:buChar char="●"/>
            </a:pPr>
            <a:r>
              <a:rPr lang="en" sz="2000"/>
              <a:t>Efficiently manage and optimize food inventory</a:t>
            </a:r>
            <a:endParaRPr sz="2000"/>
          </a:p>
          <a:p>
            <a:pPr indent="-355600" lvl="0" marL="457200" rtl="0" algn="l">
              <a:spcBef>
                <a:spcPts val="0"/>
              </a:spcBef>
              <a:spcAft>
                <a:spcPts val="0"/>
              </a:spcAft>
              <a:buSzPts val="2000"/>
              <a:buChar char="●"/>
            </a:pPr>
            <a:r>
              <a:rPr lang="en" sz="2000"/>
              <a:t>Provide updates on inventory levels and distribution progress</a:t>
            </a:r>
            <a:endParaRPr sz="2000"/>
          </a:p>
          <a:p>
            <a:pPr indent="-355600" lvl="0" marL="457200" rtl="0" algn="l">
              <a:spcBef>
                <a:spcPts val="0"/>
              </a:spcBef>
              <a:spcAft>
                <a:spcPts val="0"/>
              </a:spcAft>
              <a:buSzPts val="2000"/>
              <a:buChar char="●"/>
            </a:pPr>
            <a:r>
              <a:rPr lang="en" sz="2000"/>
              <a:t>Accommodate the growth of the food bank network and increased demand over time</a:t>
            </a:r>
            <a:endParaRPr sz="2000"/>
          </a:p>
        </p:txBody>
      </p:sp>
      <p:pic>
        <p:nvPicPr>
          <p:cNvPr id="156" name="Google Shape;156;p16"/>
          <p:cNvPicPr preferRelativeResize="0"/>
          <p:nvPr/>
        </p:nvPicPr>
        <p:blipFill>
          <a:blip r:embed="rId3">
            <a:alphaModFix/>
          </a:blip>
          <a:stretch>
            <a:fillRect/>
          </a:stretch>
        </p:blipFill>
        <p:spPr>
          <a:xfrm>
            <a:off x="5360225" y="1307850"/>
            <a:ext cx="3652076" cy="27390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do we need this?</a:t>
            </a:r>
            <a:endParaRPr/>
          </a:p>
        </p:txBody>
      </p:sp>
      <p:sp>
        <p:nvSpPr>
          <p:cNvPr id="162" name="Google Shape;162;p17"/>
          <p:cNvSpPr txBox="1"/>
          <p:nvPr>
            <p:ph idx="1" type="body"/>
          </p:nvPr>
        </p:nvSpPr>
        <p:spPr>
          <a:xfrm>
            <a:off x="1297500" y="1567550"/>
            <a:ext cx="32745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Streamline operations, </a:t>
            </a:r>
            <a:endParaRPr sz="2000"/>
          </a:p>
          <a:p>
            <a:pPr indent="-355600" lvl="0" marL="457200" rtl="0" algn="l">
              <a:spcBef>
                <a:spcPts val="0"/>
              </a:spcBef>
              <a:spcAft>
                <a:spcPts val="0"/>
              </a:spcAft>
              <a:buSzPts val="2000"/>
              <a:buChar char="●"/>
            </a:pPr>
            <a:r>
              <a:rPr lang="en" sz="2000"/>
              <a:t>Better decision making</a:t>
            </a:r>
            <a:endParaRPr sz="2000"/>
          </a:p>
          <a:p>
            <a:pPr indent="-355600" lvl="0" marL="457200" rtl="0" algn="l">
              <a:spcBef>
                <a:spcPts val="0"/>
              </a:spcBef>
              <a:spcAft>
                <a:spcPts val="0"/>
              </a:spcAft>
              <a:buSzPts val="2000"/>
              <a:buChar char="●"/>
            </a:pPr>
            <a:r>
              <a:rPr lang="en" sz="2000"/>
              <a:t>Scalability for </a:t>
            </a:r>
            <a:r>
              <a:rPr lang="en" sz="2000"/>
              <a:t>food banks</a:t>
            </a:r>
            <a:r>
              <a:rPr lang="en" sz="2000"/>
              <a:t>.</a:t>
            </a:r>
            <a:endParaRPr sz="2000"/>
          </a:p>
          <a:p>
            <a:pPr indent="-355600" lvl="0" marL="457200" rtl="0" algn="l">
              <a:spcBef>
                <a:spcPts val="0"/>
              </a:spcBef>
              <a:spcAft>
                <a:spcPts val="0"/>
              </a:spcAft>
              <a:buSzPts val="2000"/>
              <a:buChar char="●"/>
            </a:pPr>
            <a:r>
              <a:rPr lang="en" sz="2000"/>
              <a:t>Improved access for underprivileged communities</a:t>
            </a:r>
            <a:endParaRPr sz="2000"/>
          </a:p>
        </p:txBody>
      </p:sp>
      <p:pic>
        <p:nvPicPr>
          <p:cNvPr id="163" name="Google Shape;163;p17"/>
          <p:cNvPicPr preferRelativeResize="0"/>
          <p:nvPr/>
        </p:nvPicPr>
        <p:blipFill>
          <a:blip r:embed="rId3">
            <a:alphaModFix/>
          </a:blip>
          <a:stretch>
            <a:fillRect/>
          </a:stretch>
        </p:blipFill>
        <p:spPr>
          <a:xfrm>
            <a:off x="4724400" y="1460250"/>
            <a:ext cx="4267200" cy="284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 of our Work</a:t>
            </a:r>
            <a:endParaRPr/>
          </a:p>
        </p:txBody>
      </p:sp>
      <p:sp>
        <p:nvSpPr>
          <p:cNvPr id="169" name="Google Shape;169;p18"/>
          <p:cNvSpPr txBox="1"/>
          <p:nvPr>
            <p:ph idx="1" type="body"/>
          </p:nvPr>
        </p:nvSpPr>
        <p:spPr>
          <a:xfrm>
            <a:off x="1052550" y="1027650"/>
            <a:ext cx="47454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Predicts food demand based on historical data, </a:t>
            </a:r>
            <a:endParaRPr sz="2000"/>
          </a:p>
          <a:p>
            <a:pPr indent="-355600" lvl="0" marL="457200" rtl="0" algn="l">
              <a:spcBef>
                <a:spcPts val="0"/>
              </a:spcBef>
              <a:spcAft>
                <a:spcPts val="0"/>
              </a:spcAft>
              <a:buSzPts val="2000"/>
              <a:buChar char="●"/>
            </a:pPr>
            <a:r>
              <a:rPr lang="en" sz="2000"/>
              <a:t>demographics, and factors.</a:t>
            </a:r>
            <a:endParaRPr sz="2000"/>
          </a:p>
          <a:p>
            <a:pPr indent="-355600" lvl="0" marL="457200" rtl="0" algn="l">
              <a:spcBef>
                <a:spcPts val="0"/>
              </a:spcBef>
              <a:spcAft>
                <a:spcPts val="0"/>
              </a:spcAft>
              <a:buSzPts val="2000"/>
              <a:buChar char="●"/>
            </a:pPr>
            <a:r>
              <a:rPr lang="en" sz="2000"/>
              <a:t>Efficiently manages and optimizes food inventory.</a:t>
            </a:r>
            <a:endParaRPr sz="2000"/>
          </a:p>
          <a:p>
            <a:pPr indent="-355600" lvl="0" marL="457200" rtl="0" algn="l">
              <a:spcBef>
                <a:spcPts val="0"/>
              </a:spcBef>
              <a:spcAft>
                <a:spcPts val="0"/>
              </a:spcAft>
              <a:buSzPts val="2000"/>
              <a:buChar char="●"/>
            </a:pPr>
            <a:r>
              <a:rPr lang="en" sz="2000"/>
              <a:t>Provides live inventory, distribution, and demand updates.</a:t>
            </a:r>
            <a:endParaRPr sz="2000"/>
          </a:p>
          <a:p>
            <a:pPr indent="-355600" lvl="0" marL="457200" rtl="0" algn="l">
              <a:spcBef>
                <a:spcPts val="0"/>
              </a:spcBef>
              <a:spcAft>
                <a:spcPts val="0"/>
              </a:spcAft>
              <a:buSzPts val="2000"/>
              <a:buChar char="●"/>
            </a:pPr>
            <a:r>
              <a:rPr lang="en" sz="2000"/>
              <a:t>Generates analytics for assessing impact, identifying trends, and informed decision-making.</a:t>
            </a:r>
            <a:endParaRPr sz="2000"/>
          </a:p>
        </p:txBody>
      </p:sp>
      <p:pic>
        <p:nvPicPr>
          <p:cNvPr id="170" name="Google Shape;170;p18"/>
          <p:cNvPicPr preferRelativeResize="0"/>
          <p:nvPr/>
        </p:nvPicPr>
        <p:blipFill>
          <a:blip r:embed="rId3">
            <a:alphaModFix/>
          </a:blip>
          <a:stretch>
            <a:fillRect/>
          </a:stretch>
        </p:blipFill>
        <p:spPr>
          <a:xfrm>
            <a:off x="5797950" y="1307850"/>
            <a:ext cx="3041250" cy="202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 of the Product</a:t>
            </a:r>
            <a:endParaRPr/>
          </a:p>
        </p:txBody>
      </p:sp>
      <p:sp>
        <p:nvSpPr>
          <p:cNvPr id="176" name="Google Shape;176;p19"/>
          <p:cNvSpPr txBox="1"/>
          <p:nvPr>
            <p:ph idx="1" type="body"/>
          </p:nvPr>
        </p:nvSpPr>
        <p:spPr>
          <a:xfrm>
            <a:off x="1052550" y="1116150"/>
            <a:ext cx="5387100" cy="3563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Font typeface="Lato"/>
              <a:buChar char="●"/>
            </a:pPr>
            <a:r>
              <a:rPr lang="en" sz="2000">
                <a:highlight>
                  <a:schemeClr val="dk1"/>
                </a:highlight>
              </a:rPr>
              <a:t>Machine Learning-Powered Tool</a:t>
            </a:r>
            <a:endParaRPr sz="2000">
              <a:highlight>
                <a:schemeClr val="dk1"/>
              </a:highlight>
            </a:endParaRPr>
          </a:p>
          <a:p>
            <a:pPr indent="-355600" lvl="1" marL="914400" rtl="0" algn="l">
              <a:spcBef>
                <a:spcPts val="0"/>
              </a:spcBef>
              <a:spcAft>
                <a:spcPts val="0"/>
              </a:spcAft>
              <a:buClr>
                <a:schemeClr val="lt1"/>
              </a:buClr>
              <a:buSzPts val="2000"/>
              <a:buFont typeface="Lato"/>
              <a:buChar char="●"/>
            </a:pPr>
            <a:r>
              <a:rPr lang="en" sz="2000">
                <a:highlight>
                  <a:schemeClr val="dk1"/>
                </a:highlight>
              </a:rPr>
              <a:t>Utilizes machine learning algorithms.</a:t>
            </a:r>
            <a:endParaRPr sz="2000">
              <a:highlight>
                <a:schemeClr val="dk1"/>
              </a:highlight>
            </a:endParaRPr>
          </a:p>
          <a:p>
            <a:pPr indent="-355600" lvl="1" marL="914400" rtl="0" algn="l">
              <a:spcBef>
                <a:spcPts val="0"/>
              </a:spcBef>
              <a:spcAft>
                <a:spcPts val="0"/>
              </a:spcAft>
              <a:buClr>
                <a:schemeClr val="lt1"/>
              </a:buClr>
              <a:buSzPts val="2000"/>
              <a:buFont typeface="Lato"/>
              <a:buChar char="●"/>
            </a:pPr>
            <a:r>
              <a:rPr lang="en" sz="2000">
                <a:highlight>
                  <a:schemeClr val="dk1"/>
                </a:highlight>
              </a:rPr>
              <a:t>Predicts supply and demand of various resources.</a:t>
            </a:r>
            <a:endParaRPr sz="2000">
              <a:highlight>
                <a:schemeClr val="dk1"/>
              </a:highlight>
            </a:endParaRPr>
          </a:p>
          <a:p>
            <a:pPr indent="-355600" lvl="0" marL="457200" rtl="0" algn="l">
              <a:spcBef>
                <a:spcPts val="0"/>
              </a:spcBef>
              <a:spcAft>
                <a:spcPts val="0"/>
              </a:spcAft>
              <a:buClr>
                <a:schemeClr val="lt1"/>
              </a:buClr>
              <a:buSzPts val="2000"/>
              <a:buFont typeface="Lato"/>
              <a:buChar char="●"/>
            </a:pPr>
            <a:r>
              <a:rPr lang="en" sz="2000">
                <a:highlight>
                  <a:schemeClr val="dk1"/>
                </a:highlight>
              </a:rPr>
              <a:t>Optimized Distribution Strategy</a:t>
            </a:r>
            <a:endParaRPr sz="2000">
              <a:highlight>
                <a:schemeClr val="dk1"/>
              </a:highlight>
            </a:endParaRPr>
          </a:p>
          <a:p>
            <a:pPr indent="-355600" lvl="1" marL="914400" rtl="0" algn="l">
              <a:spcBef>
                <a:spcPts val="0"/>
              </a:spcBef>
              <a:spcAft>
                <a:spcPts val="0"/>
              </a:spcAft>
              <a:buClr>
                <a:schemeClr val="lt1"/>
              </a:buClr>
              <a:buSzPts val="2000"/>
              <a:buFont typeface="Lato"/>
              <a:buChar char="●"/>
            </a:pPr>
            <a:r>
              <a:rPr lang="en" sz="2000">
                <a:highlight>
                  <a:schemeClr val="dk1"/>
                </a:highlight>
              </a:rPr>
              <a:t>Recommends the best distribution strategies.</a:t>
            </a:r>
            <a:endParaRPr sz="2000">
              <a:highlight>
                <a:schemeClr val="dk1"/>
              </a:highlight>
            </a:endParaRPr>
          </a:p>
          <a:p>
            <a:pPr indent="-355600" lvl="1" marL="914400" rtl="0" algn="l">
              <a:spcBef>
                <a:spcPts val="0"/>
              </a:spcBef>
              <a:spcAft>
                <a:spcPts val="0"/>
              </a:spcAft>
              <a:buClr>
                <a:schemeClr val="lt1"/>
              </a:buClr>
              <a:buSzPts val="2000"/>
              <a:buFont typeface="Lato"/>
              <a:buChar char="●"/>
            </a:pPr>
            <a:r>
              <a:rPr lang="en" sz="2000">
                <a:highlight>
                  <a:schemeClr val="dk1"/>
                </a:highlight>
              </a:rPr>
              <a:t>Aims for maximum reach and efficiency in food allocation.</a:t>
            </a:r>
            <a:endParaRPr sz="2000">
              <a:highlight>
                <a:schemeClr val="dk1"/>
              </a:highlight>
            </a:endParaRPr>
          </a:p>
          <a:p>
            <a:pPr indent="0" lvl="0" marL="0" rtl="0" algn="l">
              <a:spcBef>
                <a:spcPts val="0"/>
              </a:spcBef>
              <a:spcAft>
                <a:spcPts val="1200"/>
              </a:spcAft>
              <a:buNone/>
            </a:pPr>
            <a:r>
              <a:t/>
            </a:r>
            <a:endParaRPr/>
          </a:p>
        </p:txBody>
      </p:sp>
      <p:pic>
        <p:nvPicPr>
          <p:cNvPr id="177" name="Google Shape;177;p19"/>
          <p:cNvPicPr preferRelativeResize="0"/>
          <p:nvPr/>
        </p:nvPicPr>
        <p:blipFill>
          <a:blip r:embed="rId3">
            <a:alphaModFix/>
          </a:blip>
          <a:stretch>
            <a:fillRect/>
          </a:stretch>
        </p:blipFill>
        <p:spPr>
          <a:xfrm>
            <a:off x="5834075" y="2367727"/>
            <a:ext cx="2919425" cy="248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0"/>
          <p:cNvPicPr preferRelativeResize="0"/>
          <p:nvPr/>
        </p:nvPicPr>
        <p:blipFill>
          <a:blip r:embed="rId3">
            <a:alphaModFix/>
          </a:blip>
          <a:stretch>
            <a:fillRect/>
          </a:stretch>
        </p:blipFill>
        <p:spPr>
          <a:xfrm>
            <a:off x="948888" y="711750"/>
            <a:ext cx="7246223" cy="4061124"/>
          </a:xfrm>
          <a:prstGeom prst="rect">
            <a:avLst/>
          </a:prstGeom>
          <a:noFill/>
          <a:ln>
            <a:noFill/>
          </a:ln>
        </p:spPr>
      </p:pic>
      <p:pic>
        <p:nvPicPr>
          <p:cNvPr descr="Gangster Money Bag Cartoon Character Holding Money Bags Dollar - Etsy" id="183" name="Google Shape;183;p20"/>
          <p:cNvPicPr preferRelativeResize="0"/>
          <p:nvPr/>
        </p:nvPicPr>
        <p:blipFill rotWithShape="1">
          <a:blip r:embed="rId4">
            <a:alphaModFix/>
          </a:blip>
          <a:srcRect b="0" l="17030" r="14354" t="0"/>
          <a:stretch/>
        </p:blipFill>
        <p:spPr>
          <a:xfrm>
            <a:off x="1822392" y="811517"/>
            <a:ext cx="433100" cy="497915"/>
          </a:xfrm>
          <a:prstGeom prst="rect">
            <a:avLst/>
          </a:prstGeom>
          <a:noFill/>
          <a:ln>
            <a:noFill/>
          </a:ln>
        </p:spPr>
      </p:pic>
      <p:pic>
        <p:nvPicPr>
          <p:cNvPr descr="Download Sanchez Yellow Green Rick Portal Minecraft HQ PNG Image |  FreePNGImg" id="184" name="Google Shape;184;p20"/>
          <p:cNvPicPr preferRelativeResize="0"/>
          <p:nvPr/>
        </p:nvPicPr>
        <p:blipFill>
          <a:blip r:embed="rId5">
            <a:alphaModFix/>
          </a:blip>
          <a:stretch>
            <a:fillRect/>
          </a:stretch>
        </p:blipFill>
        <p:spPr>
          <a:xfrm>
            <a:off x="1182456" y="2520328"/>
            <a:ext cx="433100" cy="443983"/>
          </a:xfrm>
          <a:prstGeom prst="rect">
            <a:avLst/>
          </a:prstGeom>
          <a:noFill/>
          <a:ln>
            <a:noFill/>
          </a:ln>
        </p:spPr>
      </p:pic>
      <p:pic>
        <p:nvPicPr>
          <p:cNvPr id="185" name="Google Shape;185;p20"/>
          <p:cNvPicPr preferRelativeResize="0"/>
          <p:nvPr/>
        </p:nvPicPr>
        <p:blipFill rotWithShape="1">
          <a:blip r:embed="rId6">
            <a:alphaModFix/>
          </a:blip>
          <a:srcRect b="10832" l="11612" r="10244" t="14512"/>
          <a:stretch/>
        </p:blipFill>
        <p:spPr>
          <a:xfrm>
            <a:off x="7138514" y="1659873"/>
            <a:ext cx="508412" cy="497916"/>
          </a:xfrm>
          <a:prstGeom prst="rect">
            <a:avLst/>
          </a:prstGeom>
          <a:noFill/>
          <a:ln>
            <a:noFill/>
          </a:ln>
        </p:spPr>
      </p:pic>
      <p:pic>
        <p:nvPicPr>
          <p:cNvPr descr="Inventory - Free industry icons" id="186" name="Google Shape;186;p20"/>
          <p:cNvPicPr preferRelativeResize="0"/>
          <p:nvPr/>
        </p:nvPicPr>
        <p:blipFill>
          <a:blip r:embed="rId7">
            <a:alphaModFix/>
          </a:blip>
          <a:stretch>
            <a:fillRect/>
          </a:stretch>
        </p:blipFill>
        <p:spPr>
          <a:xfrm>
            <a:off x="6341529" y="799882"/>
            <a:ext cx="508411" cy="521185"/>
          </a:xfrm>
          <a:prstGeom prst="rect">
            <a:avLst/>
          </a:prstGeom>
          <a:noFill/>
          <a:ln>
            <a:noFill/>
          </a:ln>
        </p:spPr>
      </p:pic>
      <p:sp>
        <p:nvSpPr>
          <p:cNvPr id="187" name="Google Shape;187;p20"/>
          <p:cNvSpPr txBox="1"/>
          <p:nvPr/>
        </p:nvSpPr>
        <p:spPr>
          <a:xfrm>
            <a:off x="1169925" y="0"/>
            <a:ext cx="66675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Lato"/>
                <a:ea typeface="Lato"/>
                <a:cs typeface="Lato"/>
                <a:sym typeface="Lato"/>
              </a:rPr>
              <a:t>Context Diagram</a:t>
            </a:r>
            <a:endParaRPr sz="32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1"/>
          <p:cNvPicPr preferRelativeResize="0"/>
          <p:nvPr/>
        </p:nvPicPr>
        <p:blipFill>
          <a:blip r:embed="rId3">
            <a:alphaModFix/>
          </a:blip>
          <a:stretch>
            <a:fillRect/>
          </a:stretch>
        </p:blipFill>
        <p:spPr>
          <a:xfrm>
            <a:off x="2184125" y="713299"/>
            <a:ext cx="4775750" cy="4161276"/>
          </a:xfrm>
          <a:prstGeom prst="rect">
            <a:avLst/>
          </a:prstGeom>
          <a:noFill/>
          <a:ln>
            <a:noFill/>
          </a:ln>
        </p:spPr>
      </p:pic>
      <p:sp>
        <p:nvSpPr>
          <p:cNvPr id="193" name="Google Shape;193;p21"/>
          <p:cNvSpPr txBox="1"/>
          <p:nvPr/>
        </p:nvSpPr>
        <p:spPr>
          <a:xfrm>
            <a:off x="1891775" y="143900"/>
            <a:ext cx="42150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500">
                <a:solidFill>
                  <a:schemeClr val="lt1"/>
                </a:solidFill>
                <a:latin typeface="Lato"/>
                <a:ea typeface="Lato"/>
                <a:cs typeface="Lato"/>
                <a:sym typeface="Lato"/>
              </a:rPr>
              <a:t>Initial</a:t>
            </a:r>
            <a:r>
              <a:rPr lang="en" sz="2500">
                <a:solidFill>
                  <a:schemeClr val="lt1"/>
                </a:solidFill>
                <a:latin typeface="Lato"/>
                <a:ea typeface="Lato"/>
                <a:cs typeface="Lato"/>
                <a:sym typeface="Lato"/>
              </a:rPr>
              <a:t> Scenario Diagram</a:t>
            </a:r>
            <a:endParaRPr sz="25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